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648" r:id="rId5"/>
  </p:sldMasterIdLst>
  <p:notesMasterIdLst>
    <p:notesMasterId r:id="rId6"/>
  </p:notesMasterIdLst>
  <p:sldIdLst>
    <p:sldId id="265" r:id="rId7"/>
    <p:sldId id="256" r:id="rId8"/>
    <p:sldId id="257" r:id="rId9"/>
    <p:sldId id="258" r:id="rId10"/>
    <p:sldId id="259" r:id="rId11"/>
    <p:sldId id="260" r:id="rId12"/>
    <p:sldId id="261" r:id="rId13"/>
    <p:sldId id="262" r:id="rId14"/>
    <p:sldId id="264" r:id="rId15"/>
    <p:sldId id="263" r:id="rId16"/>
  </p:sldIdLst>
  <p:sldSz cx="14630400" cy="8229600"/>
  <p:notesSz cx="8229600" cy="146304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716246240" val="1068" rev64="64" revOS="3"/>
      <pr:smFileRevision xmlns:pr="smNativeData" xmlns="smNativeData" dt="1716246240" val="0"/>
      <pr:guideOptions xmlns:pr="smNativeData" xmlns="smNativeData" dt="1716246240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 snapToObjects="1">
      <p:cViewPr varScale="1">
        <p:scale>
          <a:sx n="77" d="100"/>
          <a:sy n="77" d="100"/>
        </p:scale>
        <p:origin x="459" y="583"/>
      </p:cViewPr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6" d="100"/>
        <a:sy n="16" d="100"/>
      </p:scale>
      <p:origin x="0" y="0"/>
    </p:cViewPr>
  </p:sorterViewPr>
  <p:notesViewPr>
    <p:cSldViewPr snapToGrid="0" snapToObjects="1">
      <p:cViewPr>
        <p:scale>
          <a:sx n="77" d="100"/>
          <a:sy n="77" d="100"/>
        </p:scale>
        <p:origin x="459" y="583"/>
      </p:cViewPr>
    </p:cSldViewPr>
  </p:notesViewPr>
  <p:gridSpacing cx="78028800" cy="7802880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BIEgAA0wIAABAAAAAmAAAACAAAAD+PAAAAAAAA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l">
              <a:defRPr sz="1200" cap="none"/>
            </a:lvl1pPr>
          </a:lstStyle>
          <a:p>
            <a:pPr/>
          </a:p>
        </p:txBody>
      </p:sp>
      <p:sp>
        <p:nvSpPr>
          <p:cNvPr id="3" name="Date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AAAAAAuKgAA0wIAABAAAAAmAAAACAAAAD+PAAAAAAAA"/>
              </a:ext>
            </a:extLst>
          </p:cNvSpPr>
          <p:nvPr>
            <p:ph type="dt" idx="10"/>
          </p:nvPr>
        </p:nvSpPr>
        <p:spPr>
          <a:xfrm>
            <a:off x="388493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r">
              <a:defRPr sz="1200" cap="none"/>
            </a:lvl1pPr>
          </a:lstStyle>
          <a:p>
            <a:pPr/>
            <a:fld id="{0203BD9C-D2EF-564B-A1BB-241EF3F55771}" type="datetime1">
              <a:t>7/23/19</a:t>
            </a:fld>
          </a:p>
        </p:txBody>
      </p:sp>
      <p:sp>
        <p:nvSpPr>
          <p:cNvPr id="4" name="Slide Image Placeholder 3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3MzM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L8PAAD/HwAA"/>
              </a:ext>
            </a:extLst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/>
            <a:endParaRPr lang="en-us" cap="none"/>
          </a:p>
        </p:txBody>
      </p:sp>
      <p:sp>
        <p:nvSpPr>
          <p:cNvPr id="5" name="Notes Placeholder 4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D8PAAD/HwAA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/>
            <a:r>
              <a:rPr lang="en-us" cap="none"/>
              <a:t>Click to edit Master text styles</a:t>
            </a:r>
            <a:endParaRPr lang="en-us" cap="none"/>
          </a:p>
          <a:p>
            <a:pPr lvl="1"/>
            <a:r>
              <a:rPr lang="en-us" cap="none"/>
              <a:t>Second level</a:t>
            </a:r>
            <a:endParaRPr lang="en-us" cap="none"/>
          </a:p>
          <a:p>
            <a:pPr lvl="2"/>
            <a:r>
              <a:rPr lang="en-us" cap="none"/>
              <a:t>Third level</a:t>
            </a:r>
            <a:endParaRPr lang="en-us" cap="none"/>
          </a:p>
          <a:p>
            <a:pPr lvl="3"/>
            <a:r>
              <a:rPr lang="en-us" cap="none"/>
              <a:t>Fourth level</a:t>
            </a:r>
            <a:endParaRPr lang="en-us" cap="none"/>
          </a:p>
          <a:p>
            <a:pPr lvl="4"/>
            <a:r>
              <a:rPr lang="en-us" cap="none"/>
              <a:t>Fifth level</a:t>
            </a:r>
            <a:endParaRPr lang="en-us" cap="none"/>
          </a:p>
        </p:txBody>
      </p:sp>
      <p:sp>
        <p:nvSpPr>
          <p:cNvPr id="6" name="Footer Placeholder 5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G41AABIEgAAQDgAABAAAAAmAAAACAAAAL+PAAD/HwAA"/>
              </a:ext>
            </a:extLst>
          </p:cNvSpPr>
          <p:nvPr>
            <p:ph type="ftr" sz="quarter" idx="11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sz="1200" cap="none"/>
            </a:lvl1pPr>
          </a:lstStyle>
          <a:p>
            <a:pPr/>
          </a:p>
        </p:txBody>
      </p:sp>
      <p:sp>
        <p:nvSpPr>
          <p:cNvPr id="7" name="Slide Number Placeholder 6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AnKm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L+PAAD/Hw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r">
              <a:defRPr sz="1200" cap="none"/>
            </a:lvl1pPr>
          </a:lstStyle>
          <a:p>
            <a:pPr/>
            <a:fld id="{21FD7832-7CCC-A88E-8245-8ADB360B74DF}" type="slidenum"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Rhcm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E1ot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38CCA121-6FD5-9957-9B74-9902EF3A6DCC}" type="slidenum">
              <a:t>1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4A8C7578-36A7-D983-E934-C0D63B7A1F95}" type="slidenum">
              <a:t>1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4392C9C8-86AE-C73F-E02A-706A87641625}" type="slidenum">
              <a:rPr lang="en-us" cap="none"/>
              <a:t>2</a:t>
            </a:fld>
            <a:endParaRPr lang="en-us" cap="none"/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Rhcm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59B72D53-1DB4-E2DB-FA0F-EB8E63410CBE}" type="slidenum">
              <a:rPr lang="en-us" cap="none"/>
              <a:t>3</a:t>
            </a:fld>
            <a:endParaRPr lang="en-us" cap="none"/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i2Ac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Rhcm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2BFF7AB2-FCC6-AA8C-8847-0AD934097E5F}" type="slidenum">
              <a:rPr lang="en-us" cap="none"/>
              <a:t>4</a:t>
            </a:fld>
            <a:endParaRPr lang="en-us" cap="none"/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zERh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33AE3EBC-F2DE-FBC8-9016-049D70586651}" type="slidenum">
              <a:rPr lang="en-us" cap="none"/>
              <a:t>5</a:t>
            </a:fld>
            <a:endParaRPr lang="en-us" cap="none"/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06F583B5-FBEB-A075-A54D-0D20CD035358}" type="slidenum">
              <a:rPr lang="en-us" cap="none"/>
              <a:t>6</a:t>
            </a:fld>
            <a:endParaRPr lang="en-us" cap="none"/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c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28752B8C-C2C5-20DD-8BCD-348865837D61}" type="slidenum">
              <a:rPr lang="en-us" cap="none"/>
              <a:t>7</a:t>
            </a:fld>
            <a:endParaRPr lang="en-us" cap="none"/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5BC0D1A1-EFB6-9527-F878-19729F360E4C}" type="slidenum">
              <a:rPr lang="en-us" cap="none"/>
              <a:t>8</a:t>
            </a:fld>
            <a:endParaRPr lang="en-us" cap="none"/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4NZLZ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0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4NZL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67509FE0-AE8A-0569-C4E8-583CD1A6320D}" type="slidenum">
              <a:rPr lang="en-us" cap="none"/>
              <a:t>8</a:t>
            </a:fld>
            <a:endParaRPr lang="en-us" cap="none"/>
          </a:p>
        </p:txBody>
      </p:sp>
    </p:spTree>
  </p:cSld>
  <p:clrMapOvr>
    <a:masterClrMapping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DEFAU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cap="none" spc="0" baseline="0">
          <a:solidFill>
            <a:schemeClr val="tx1"/>
          </a:solidFill>
          <a:effectLst/>
          <a:latin typeface="Calibri Light" pitchFamily="0" charset="0"/>
          <a:ea typeface="Calibri Light" pitchFamily="0" charset="0"/>
          <a:cs typeface="Calibri Light" pitchFamily="0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32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–"/>
        <a:tabLst/>
        <a:defRPr sz="2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4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–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»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5146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9718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429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886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E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 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261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BwoAAIsKAADPUwAAWxcAAAAAAAAmAAAACAAAAP//////////"/>
              </a:ext>
            </a:extLst>
          </p:cNvSpPr>
          <p:nvPr/>
        </p:nvSpPr>
        <p:spPr>
          <a:xfrm>
            <a:off x="1630045" y="1713865"/>
            <a:ext cx="11993880" cy="2082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ctr">
              <a:lnSpc>
                <a:spcPts val="5465"/>
              </a:lnSpc>
              <a:buNone/>
            </a:pP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Практическая работа №14</a:t>
            </a:r>
            <a:endParaRPr lang="en-us" sz="4370" b="1" cap="none" spc="-9">
              <a:solidFill>
                <a:srgbClr val="000000"/>
              </a:solidFill>
              <a:latin typeface="adonis-web" pitchFamily="0" charset="0"/>
              <a:ea typeface="adonis-web" pitchFamily="0" charset="0"/>
              <a:cs typeface="adonis-web" pitchFamily="0" charset="0"/>
            </a:endParaRPr>
          </a:p>
          <a:p>
            <a:pPr marL="0" indent="0" algn="ctr">
              <a:lnSpc>
                <a:spcPts val="5465"/>
              </a:lnSpc>
              <a:buNone/>
            </a:pP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Тема: «Интеграционное тестирование </a:t>
            </a:r>
            <a:r>
              <a:rPr lang="en-us" sz="4370" b="1" cap="none">
                <a:latin typeface="Spline Sans" pitchFamily="0" charset="0"/>
                <a:ea typeface="Spline Sans" pitchFamily="0" charset="0"/>
                <a:cs typeface="Spline Sans" pitchFamily="0" charset="0"/>
              </a:rPr>
              <a:t>в MVSTE</a:t>
            </a: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»</a:t>
            </a:r>
            <a:endParaRPr lang="en-us" sz="4370" cap="none"/>
          </a:p>
        </p:txBody>
      </p:sp>
      <p:sp>
        <p:nvSpPr>
          <p:cNvPr id="4" name="Text 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zkAAABojAABhVgAADS0AAAAAAAAmAAAACAAAAP//////////"/>
              </a:ext>
            </a:extLst>
          </p:cNvSpPr>
          <p:nvPr/>
        </p:nvSpPr>
        <p:spPr>
          <a:xfrm>
            <a:off x="10534650" y="5706110"/>
            <a:ext cx="3507105" cy="161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r">
              <a:lnSpc>
                <a:spcPts val="2795"/>
              </a:lnSpc>
              <a:buNone/>
              <a:defRPr sz="2200" cap="none"/>
            </a:pPr>
            <a:r>
              <a:rPr lang="en-us" cap="none" spc="-8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Выполнила</a:t>
            </a:r>
            <a:endParaRPr lang="en-us" cap="none" spc="-8">
              <a:solidFill>
                <a:srgbClr val="272525"/>
              </a:solidFill>
              <a:latin typeface="Source Sans Pro" pitchFamily="1" charset="0"/>
              <a:ea typeface="Source Sans Pro" pitchFamily="1" charset="0"/>
              <a:cs typeface="Source Sans Pro" pitchFamily="1" charset="0"/>
            </a:endParaRPr>
          </a:p>
          <a:p>
            <a:pPr marL="0" indent="0" algn="r">
              <a:lnSpc>
                <a:spcPts val="2795"/>
              </a:lnSpc>
              <a:buNone/>
              <a:defRPr sz="2200" cap="none"/>
            </a:pPr>
            <a:r>
              <a:rPr lang="en-us" cap="none" spc="-8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студентка группы 3ИСП-2</a:t>
            </a:r>
            <a:endParaRPr lang="en-us" cap="none" spc="-8">
              <a:solidFill>
                <a:srgbClr val="272525"/>
              </a:solidFill>
              <a:latin typeface="Source Sans Pro" pitchFamily="1" charset="0"/>
              <a:ea typeface="Source Sans Pro" pitchFamily="1" charset="0"/>
              <a:cs typeface="Source Sans Pro" pitchFamily="1" charset="0"/>
            </a:endParaRPr>
          </a:p>
          <a:p>
            <a:pPr marL="0" indent="0" algn="r">
              <a:lnSpc>
                <a:spcPts val="2795"/>
              </a:lnSpc>
              <a:buNone/>
              <a:defRPr sz="2200" cap="none"/>
            </a:pPr>
            <a:r>
              <a:rPr lang="en-us" cap="none" spc="-8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Семиволос Д.А.</a:t>
            </a:r>
            <a:endParaRPr lang="en-us" cap="none" spc="-8">
              <a:solidFill>
                <a:srgbClr val="272525"/>
              </a:solidFill>
              <a:latin typeface="Source Sans Pro" pitchFamily="1" charset="0"/>
              <a:ea typeface="Source Sans Pro" pitchFamily="1" charset="0"/>
              <a:cs typeface="Source Sans Pro" pitchFamily="1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tEcDX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 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uKHm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Fw8AAC0XAADoSgAAchsAAAAgAAAmAAAACAAAAP//////////"/>
              </a:ext>
            </a:extLst>
          </p:cNvSpPr>
          <p:nvPr/>
        </p:nvSpPr>
        <p:spPr>
          <a:xfrm>
            <a:off x="2453005" y="3767455"/>
            <a:ext cx="9723755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5465"/>
              </a:lnSpc>
              <a:buNone/>
              <a:defRPr sz="6400" cap="none"/>
            </a:pPr>
            <a:r>
              <a:rPr lang="en-us" b="1" cap="none" spc="-13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Спасибо за внимание!</a:t>
            </a:r>
            <a:endParaRPr lang="en-us" b="1" cap="none" spc="-13">
              <a:solidFill>
                <a:srgbClr val="000000"/>
              </a:solidFill>
              <a:latin typeface="adonis-web" pitchFamily="0" charset="0"/>
              <a:ea typeface="adonis-web" pitchFamily="0" charset="0"/>
              <a:cs typeface="adonis-web" pitchFamily="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EAAAAAAAAA////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isng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PT///8AAAAAtCE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Aq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CYAAIINAADgVAAAUhoAABAAAAAmAAAACAAAAP//////////"/>
              </a:ext>
            </a:extLst>
          </p:cNvSpPr>
          <p:nvPr/>
        </p:nvSpPr>
        <p:spPr>
          <a:xfrm>
            <a:off x="6319520" y="2195830"/>
            <a:ext cx="7477760" cy="2082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Введение в интеграционное тестирование</a:t>
            </a:r>
            <a:endParaRPr lang="en-us" sz="4370" cap="none"/>
          </a:p>
        </p:txBody>
      </p:sp>
      <p:sp>
        <p:nvSpPr>
          <p:cNvPr id="6" name="Text 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CYAAF8cAADgVAAAHiUAABAAAAAmAAAACAAAAP//////////"/>
              </a:ext>
            </a:extLst>
          </p:cNvSpPr>
          <p:nvPr/>
        </p:nvSpPr>
        <p:spPr>
          <a:xfrm>
            <a:off x="6319520" y="4612005"/>
            <a:ext cx="7477760" cy="14217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Интеграционное тестирование - важный этап процесса разработки программного обеспечения. Оно помогает выявить и исправить проблемы взаимодействия между различными компонентами системы, обеспечивая её надёжность и стабильность.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EAAAAAAAAA////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k9In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Db7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BIHAACOSwAAnQ8AABAAAAAmAAAACAAAAP//////////"/>
              </a:ext>
            </a:extLst>
          </p:cNvSpPr>
          <p:nvPr/>
        </p:nvSpPr>
        <p:spPr>
          <a:xfrm>
            <a:off x="2348230" y="1149350"/>
            <a:ext cx="9933940" cy="13887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Восходящее тестирование в MVSTE</a:t>
            </a:r>
            <a:endParaRPr lang="en-us" sz="4370" cap="none"/>
          </a:p>
        </p:txBody>
      </p:sp>
      <p:sp>
        <p:nvSpPr>
          <p:cNvPr id="6" name="Shape 3"/>
          <p:cNvSpPr>
            <a:extLst>
              <a:ext uri="smNativeData">
                <pr:smNativeData xmlns:pr="smNativeData" xmlns="smNativeData" val="SMDATA_15_4NZLZhMAAAAlAAAAZQAAAA0AAAAAkAAAAEgAAACQAAAASAAAAAAAAAAAAAAAAAAAAAEAAABQAAAAie/ErBcDEkAAAAAAAADwvwAAAAAAAOA/AAAAAAAA4D8AAAAAAADgPwAAAAAAAOA/AAAAAAAA4D8AAAAAAADgPwAAAAAAAOA/AAAAAAAA4D8CAAAAjAAAAAEAAAAAAAAA1rrd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/b7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rrdAP///wEAAAAAAAAAAAAAAAAAAAAAAAAAAAAAAAAAAAAAAAAAAAAAAAB/f38A5+bmA8zMzADAwP8Af39/AAAAAAAAAAAAAAAAAAAAAAAAAAAAIQAAABgAAAAUAAAA3SwAAKoRAAAjLQAAjSsAABAAAAAmAAAACAAAAP//////////"/>
              </a:ext>
            </a:extLst>
          </p:cNvSpPr>
          <p:nvPr/>
        </p:nvSpPr>
        <p:spPr>
          <a:xfrm>
            <a:off x="7292975" y="2871470"/>
            <a:ext cx="44450" cy="4208145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>
            <a:noFill/>
          </a:ln>
          <a:effectLst/>
        </p:spPr>
      </p:sp>
      <p:sp>
        <p:nvSpPr>
          <p:cNvPr id="7" name="Shape 4"/>
          <p:cNvSpPr>
            <a:extLst>
              <a:ext uri="smNativeData">
                <pr:smNativeData xmlns:pr="smNativeData" xmlns="smNativeData" val="SMDATA_15_4NZLZhMAAAAlAAAAZQAAAA0AAAAAkAAAAEgAAACQAAAASAAAAAAAAAAAAAAAAAAAAAEAAABQAAAAie/ErBcDEkAAAAAAAADwvwAAAAAAAOA/AAAAAAAA4D8AAAAAAADgPwAAAAAAAOA/AAAAAAAA4D8AAAAAAADgPwAAAAAAAOA/AAAAAAAA4D8CAAAAjAAAAAEAAAAAAAAA1rrd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Db8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rrdAP///wEAAAAAAAAAAAAAAAAAAAAAAAAAAAAAAAAAAAAAAAAAAAAAAAB/f38A5+bmA8zMzADAwP8Af39/AAAAAAAAAAAAAAAAAAAAAAAAAAAAIQAAABgAAAAUAAAAriYAACIUAAB2KwAAaBQAABAAAAAmAAAACAAAAP//////////"/>
              </a:ext>
            </a:extLst>
          </p:cNvSpPr>
          <p:nvPr/>
        </p:nvSpPr>
        <p:spPr>
          <a:xfrm>
            <a:off x="6287770" y="3272790"/>
            <a:ext cx="777240" cy="4445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>
            <a:noFill/>
          </a:ln>
          <a:effectLst/>
        </p:spPr>
      </p:sp>
      <p:sp>
        <p:nvSpPr>
          <p:cNvPr id="8" name="Shape 5"/>
          <p:cNvSpPr>
            <a:extLst>
              <a:ext uri="smNativeData">
                <pr:smNativeData xmlns:pr="smNativeData" xmlns="smNativeData" val="SMDATA_15_4NZLZhMAAAAlAAAAZQAAAA0AAAAAkAAAAEgAAACQAAAASAAAAAAAAAAAAAAAAAAAAAEAAABQAAAAmpmZmZmZ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Db8f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disAALwSAACJLgAAzxUAABAAAAAmAAAACAAAAP//////////"/>
              </a:ext>
            </a:extLst>
          </p:cNvSpPr>
          <p:nvPr/>
        </p:nvSpPr>
        <p:spPr>
          <a:xfrm>
            <a:off x="7065010" y="3045460"/>
            <a:ext cx="499745" cy="499745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9" name="Text 6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biwAAP0SAACSLQAAjRUAABAgAAAmAAAACAAAAP//////////"/>
              </a:ext>
            </a:extLst>
          </p:cNvSpPr>
          <p:nvPr/>
        </p:nvSpPr>
        <p:spPr>
          <a:xfrm>
            <a:off x="7222490" y="3086735"/>
            <a:ext cx="18542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1</a:t>
            </a:r>
            <a:endParaRPr lang="en-us" sz="2620" cap="none"/>
          </a:p>
        </p:txBody>
      </p:sp>
      <p:sp>
        <p:nvSpPr>
          <p:cNvPr id="10" name="Text 7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y4Ry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ZRQAAAgTAAB7JQAAKxUAABAgAAAmAAAACAAAAP//////////"/>
              </a:ext>
            </a:extLst>
          </p:cNvSpPr>
          <p:nvPr/>
        </p:nvSpPr>
        <p:spPr>
          <a:xfrm>
            <a:off x="3315335" y="3093720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r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Модуль</a:t>
            </a:r>
            <a:endParaRPr lang="en-us" sz="2185" cap="none"/>
          </a:p>
        </p:txBody>
      </p:sp>
      <p:sp>
        <p:nvSpPr>
          <p:cNvPr id="11" name="Text 8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xzKn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P0VAAB7JQAAXBoAABAAAAAmAAAACAAAAP//////////"/>
              </a:ext>
            </a:extLst>
          </p:cNvSpPr>
          <p:nvPr/>
        </p:nvSpPr>
        <p:spPr>
          <a:xfrm>
            <a:off x="2348230" y="3574415"/>
            <a:ext cx="3744595" cy="7105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r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Начинаем с тестирования отдельных модулей/компонентов системы.</a:t>
            </a:r>
            <a:endParaRPr lang="en-us" cap="none"/>
          </a:p>
        </p:txBody>
      </p:sp>
      <p:sp>
        <p:nvSpPr>
          <p:cNvPr id="12" name="Shape 9"/>
          <p:cNvSpPr>
            <a:extLst>
              <a:ext uri="smNativeData">
                <pr:smNativeData xmlns:pr="smNativeData" xmlns="smNativeData" val="SMDATA_15_4NZLZhMAAAAlAAAAZQAAAA0AAAAAkAAAAEgAAACQAAAASAAAAAAAAAAAAAAAAAAAAAEAAABQAAAAie/ErBcDEkAAAAAAAADwvwAAAAAAAOA/AAAAAAAA4D8AAAAAAADgPwAAAAAAAOA/AAAAAAAA4D8AAAAAAADgPwAAAAAAAOA/AAAAAAAA4D8CAAAAjAAAAAEAAAAAAAAA1rrd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n42p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rrdAP///wEAAAAAAAAAAAAAAAAAAAAAAAAAAAAAAAAAAAAAAAAAAAAAAAB/f38A5+bmA8zMzADAwP8Af39/AAAAAAAAAAAAAAAAAAAAAAAAAAAAIQAAABgAAAAUAAAAiS4AAPcaAABSMwAAPRsAABAAAAAmAAAACAAAAP//////////"/>
              </a:ext>
            </a:extLst>
          </p:cNvSpPr>
          <p:nvPr/>
        </p:nvSpPr>
        <p:spPr>
          <a:xfrm>
            <a:off x="7564755" y="4383405"/>
            <a:ext cx="777875" cy="4445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>
            <a:noFill/>
          </a:ln>
          <a:effectLst/>
        </p:spPr>
      </p:sp>
      <p:sp>
        <p:nvSpPr>
          <p:cNvPr id="13" name="Shape 10"/>
          <p:cNvSpPr>
            <a:extLst>
              <a:ext uri="smNativeData">
                <pr:smNativeData xmlns:pr="smNativeData" xmlns="smNativeData" val="SMDATA_15_4NZLZhMAAAAlAAAAZQAAAA0AAAAAkAAAAEgAAACQAAAASAAAAAAAAAAAAAAAAAAAAAEAAABQAAAAmpmZmZmZ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hD3C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disAAJEZAACJLgAApBwAABAAAAAmAAAACAAAAP//////////"/>
              </a:ext>
            </a:extLst>
          </p:cNvSpPr>
          <p:nvPr/>
        </p:nvSpPr>
        <p:spPr>
          <a:xfrm>
            <a:off x="7065010" y="4156075"/>
            <a:ext cx="499745" cy="499745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14" name="Text 1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4me6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biwAANMZAACSLQAAYhwAABAgAAAmAAAACAAAAP//////////"/>
              </a:ext>
            </a:extLst>
          </p:cNvSpPr>
          <p:nvPr/>
        </p:nvSpPr>
        <p:spPr>
          <a:xfrm>
            <a:off x="7222490" y="4197985"/>
            <a:ext cx="185420" cy="4159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2</a:t>
            </a:r>
            <a:endParaRPr lang="en-us" sz="2620" cap="none"/>
          </a:p>
        </p:txBody>
      </p:sp>
      <p:sp>
        <p:nvSpPr>
          <p:cNvPr id="15" name="Text 1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rf/v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hDQAAN0ZAACaRQAAABwAABAgAAAmAAAACAAAAP//////////"/>
              </a:ext>
            </a:extLst>
          </p:cNvSpPr>
          <p:nvPr/>
        </p:nvSpPr>
        <p:spPr>
          <a:xfrm>
            <a:off x="8536940" y="420433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Интеграция</a:t>
            </a:r>
            <a:endParaRPr lang="en-us" sz="2185" cap="none"/>
          </a:p>
        </p:txBody>
      </p:sp>
      <p:sp>
        <p:nvSpPr>
          <p:cNvPr id="16" name="Text 13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ryF+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hDQAANIcAACOSwAAYSMAABAAAAAmAAAACAAAAP//////////"/>
              </a:ext>
            </a:extLst>
          </p:cNvSpPr>
          <p:nvPr/>
        </p:nvSpPr>
        <p:spPr>
          <a:xfrm>
            <a:off x="8536940" y="4685030"/>
            <a:ext cx="3745230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Постепенно интегрируем протестированные модули, проверяя их взаимодействие.</a:t>
            </a:r>
            <a:endParaRPr lang="en-us" cap="none"/>
          </a:p>
        </p:txBody>
      </p:sp>
      <p:sp>
        <p:nvSpPr>
          <p:cNvPr id="17" name="Shape 14"/>
          <p:cNvSpPr>
            <a:extLst>
              <a:ext uri="smNativeData">
                <pr:smNativeData xmlns:pr="smNativeData" xmlns="smNativeData" val="SMDATA_15_4NZLZhMAAAAlAAAAZQAAAA0AAAAAkAAAAEgAAACQAAAASAAAAAAAAAAAAAAAAAAAAAEAAABQAAAAie/ErBcDEkAAAAAAAADwvwAAAAAAAOA/AAAAAAAA4D8AAAAAAADgPwAAAAAAAOA/AAAAAAAA4D8AAAAAAADgPwAAAAAAAOA/AAAAAAAA4D8CAAAAjAAAAAEAAAAAAAAA1rrd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YQnz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rrdAP///wEAAAAAAAAAAAAAAAAAAAAAAAAAAAAAAAAAAAAAAAAAAAAAAAB/f38A5+bmA8zMzADAwP8Af39/AAAAAAAAAAAAAAAAAAAAAAAAAAAAIQAAABgAAAAUAAAAriYAAMYhAAB2KwAADCIAABAAAAAmAAAACAAAAP//////////"/>
              </a:ext>
            </a:extLst>
          </p:cNvSpPr>
          <p:nvPr/>
        </p:nvSpPr>
        <p:spPr>
          <a:xfrm>
            <a:off x="6287770" y="5490210"/>
            <a:ext cx="777240" cy="4445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>
            <a:noFill/>
          </a:ln>
          <a:effectLst/>
        </p:spPr>
      </p:sp>
      <p:sp>
        <p:nvSpPr>
          <p:cNvPr id="18" name="Shape 15"/>
          <p:cNvSpPr>
            <a:extLst>
              <a:ext uri="smNativeData">
                <pr:smNativeData xmlns:pr="smNativeData" xmlns="smNativeData" val="SMDATA_15_4NZLZhMAAAAlAAAAZQAAAA0AAAAAkAAAAEgAAACQAAAASAAAAAAAAAAAAAAAAAAAAAEAAABQAAAAmpmZmZmZ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4RzQ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disAAGAgAACJLgAAcyMAABAAAAAmAAAACAAAAP//////////"/>
              </a:ext>
            </a:extLst>
          </p:cNvSpPr>
          <p:nvPr/>
        </p:nvSpPr>
        <p:spPr>
          <a:xfrm>
            <a:off x="7065010" y="5262880"/>
            <a:ext cx="499745" cy="499745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19" name="Text 16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hHl3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biwAAKEgAACSLQAAMSMAABAgAAAmAAAACAAAAP//////////"/>
              </a:ext>
            </a:extLst>
          </p:cNvSpPr>
          <p:nvPr/>
        </p:nvSpPr>
        <p:spPr>
          <a:xfrm>
            <a:off x="7222490" y="5304155"/>
            <a:ext cx="18542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3</a:t>
            </a:r>
            <a:endParaRPr lang="en-us" sz="2620" cap="none"/>
          </a:p>
        </p:txBody>
      </p:sp>
      <p:sp>
        <p:nvSpPr>
          <p:cNvPr id="20" name="Text 17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ZRQAAKwgAAB7JQAAzyIAABAgAAAmAAAACAAAAP//////////"/>
              </a:ext>
            </a:extLst>
          </p:cNvSpPr>
          <p:nvPr/>
        </p:nvSpPr>
        <p:spPr>
          <a:xfrm>
            <a:off x="3315335" y="5311140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r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Система</a:t>
            </a:r>
            <a:endParaRPr lang="en-us" sz="2185" cap="none"/>
          </a:p>
        </p:txBody>
      </p:sp>
      <p:sp>
        <p:nvSpPr>
          <p:cNvPr id="21" name="Text 18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KEjAAB7JQAAMCoAABAAAAAmAAAACAAAAP//////////"/>
              </a:ext>
            </a:extLst>
          </p:cNvSpPr>
          <p:nvPr/>
        </p:nvSpPr>
        <p:spPr>
          <a:xfrm>
            <a:off x="2348230" y="5791835"/>
            <a:ext cx="3744595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r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На финальном этапе тестируем систему целиком, убеждаясь в её корректной работе.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EAAAAAAAAA////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QBpQ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PT///8AAAAAdBY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2S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lRsAAL0DAADrVAAANQwAABAAAAAmAAAACAAAAP//////////"/>
              </a:ext>
            </a:extLst>
          </p:cNvSpPr>
          <p:nvPr/>
        </p:nvSpPr>
        <p:spPr>
          <a:xfrm>
            <a:off x="4483735" y="607695"/>
            <a:ext cx="9320530" cy="13766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20"/>
              </a:lnSpc>
              <a:buNone/>
            </a:pPr>
            <a:r>
              <a:rPr lang="en-us" sz="4335" b="1" cap="none" spc="-8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Нисходящее тестирование в MVSTE</a:t>
            </a:r>
            <a:endParaRPr lang="en-us" sz="4335" cap="none"/>
          </a:p>
        </p:txBody>
      </p:sp>
      <p:sp>
        <p:nvSpPr>
          <p:cNvPr id="6" name="Shape 2"/>
          <p:cNvSpPr>
            <a:extLst>
              <a:ext uri="smNativeData">
                <pr:smNativeData xmlns:pr="smNativeData" xmlns="smNativeData" val="SMDATA_15_4NZLZhMAAAAlAAAAZQAAAA0AAAAAkAAAAEgAAACQAAAASAAAAAAAAAAAAAAAAAAAAAEAAABQAAAA/PuMCwcCEkAAAAAAAADwvwAAAAAAAOA/AAAAAAAA4D8AAAAAAADgPwAAAAAAAOA/AAAAAAAA4D8AAAAAAADgPwAAAAAAAOA/AAAAAAAA4D8CAAAAjAAAAAEAAAAAAAAA1rrd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rrdAP///wEAAAAAAAAAAAAAAAAAAAAAAAAAAAAAAAAAAAAAAAAAAAAAAAB/f38A5+bmA8zMzADAwP8Af39/AAAAAAAAAAAAAAAAAAAAAAAAAAAAIQAAABgAAAAUAAAAex0AAD4OAADAHQAA4y4AABAAAAAmAAAACAAAAP//////////"/>
              </a:ext>
            </a:extLst>
          </p:cNvSpPr>
          <p:nvPr/>
        </p:nvSpPr>
        <p:spPr>
          <a:xfrm>
            <a:off x="4792345" y="2315210"/>
            <a:ext cx="43815" cy="5306695"/>
          </a:xfrm>
          <a:prstGeom prst="roundRect">
            <a:avLst>
              <a:gd name="adj" fmla="val 225099"/>
            </a:avLst>
          </a:prstGeom>
          <a:solidFill>
            <a:srgbClr val="D6BADD"/>
          </a:solidFill>
          <a:ln>
            <a:noFill/>
          </a:ln>
          <a:effectLst/>
        </p:spPr>
      </p:sp>
      <p:sp>
        <p:nvSpPr>
          <p:cNvPr id="7" name="Shape 3"/>
          <p:cNvSpPr>
            <a:extLst>
              <a:ext uri="smNativeData">
                <pr:smNativeData xmlns:pr="smNativeData" xmlns="smNativeData" val="SMDATA_15_4NZLZhMAAAAlAAAAZQAAAA0AAAAAkAAAAEgAAACQAAAASAAAAAAAAAAAAAAAAAAAAAEAAABQAAAA/PuMCwcCEkAAAAAAAADwvwAAAAAAAOA/AAAAAAAA4D8AAAAAAADgPwAAAAAAAOA/AAAAAAAA4D8AAAAAAADgPwAAAAAAAOA/AAAAAAAA4D8CAAAAjAAAAAEAAAAAAAAA1rrd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tD+x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rrdAP///wEAAAAAAAAAAAAAAAAAAAAAAAAAAAAAAAAAAAAAAAAAAAAAAAB/f38A5+bmA8zMzADAwP8Af39/AAAAAAAAAAAAAAAAAAAAAAAAAAAAIQAAABgAAAAUAAAAJB8AALEQAADjIwAA9hAAABAAAAAmAAAACAAAAP//////////"/>
              </a:ext>
            </a:extLst>
          </p:cNvSpPr>
          <p:nvPr/>
        </p:nvSpPr>
        <p:spPr>
          <a:xfrm>
            <a:off x="5062220" y="2713355"/>
            <a:ext cx="771525" cy="43815"/>
          </a:xfrm>
          <a:prstGeom prst="roundRect">
            <a:avLst>
              <a:gd name="adj" fmla="val 225099"/>
            </a:avLst>
          </a:prstGeom>
          <a:solidFill>
            <a:srgbClr val="D6BADD"/>
          </a:solidFill>
          <a:ln>
            <a:noFill/>
          </a:ln>
          <a:effectLst/>
        </p:spPr>
      </p:sp>
      <p:sp>
        <p:nvSpPr>
          <p:cNvPr id="8" name="Shape 4"/>
          <p:cNvSpPr>
            <a:extLst>
              <a:ext uri="smNativeData">
                <pr:smNativeData xmlns:pr="smNativeData" xmlns="smNativeData" val="SMDATA_15_4NZLZhMAAAAlAAAAZQAAAA0AAAAAkAAAAEgAAACQAAAASAAAAAAAAAAAAAAAAAAAAAEAAABQAAAAteBFX0Ga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usBh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FxwAAE0PAAAkHwAAWhIAABAAAAAmAAAACAAAAP//////////"/>
              </a:ext>
            </a:extLst>
          </p:cNvSpPr>
          <p:nvPr/>
        </p:nvSpPr>
        <p:spPr>
          <a:xfrm>
            <a:off x="4566285" y="2487295"/>
            <a:ext cx="495935" cy="495935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9" name="Text 5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DR0AAI4PAAAuHgAAGRIAABAgAAAmAAAACAAAAP//////////"/>
              </a:ext>
            </a:extLst>
          </p:cNvSpPr>
          <p:nvPr/>
        </p:nvSpPr>
        <p:spPr>
          <a:xfrm>
            <a:off x="4722495" y="2528570"/>
            <a:ext cx="183515" cy="4133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60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1</a:t>
            </a:r>
            <a:endParaRPr lang="en-us" sz="2600" cap="none"/>
          </a:p>
        </p:txBody>
      </p:sp>
      <p:sp>
        <p:nvSpPr>
          <p:cNvPr id="10" name="Text 6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iUAAJkPAAAENgAAtxEAABAgAAAmAAAACAAAAP//////////"/>
              </a:ext>
            </a:extLst>
          </p:cNvSpPr>
          <p:nvPr/>
        </p:nvSpPr>
        <p:spPr>
          <a:xfrm>
            <a:off x="6026150" y="2535555"/>
            <a:ext cx="2754630" cy="3441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10"/>
              </a:lnSpc>
              <a:buNone/>
            </a:pPr>
            <a:r>
              <a:rPr lang="en-us" sz="216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Система</a:t>
            </a:r>
            <a:endParaRPr lang="en-us" sz="2165" cap="none"/>
          </a:p>
        </p:txBody>
      </p:sp>
      <p:sp>
        <p:nvSpPr>
          <p:cNvPr id="11" name="Text 7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s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iUAAIcSAADrVAAA3hYAABAAAAAmAAAACAAAAP//////////"/>
              </a:ext>
            </a:extLst>
          </p:cNvSpPr>
          <p:nvPr/>
        </p:nvSpPr>
        <p:spPr>
          <a:xfrm>
            <a:off x="6026150" y="3011805"/>
            <a:ext cx="7778115" cy="7054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75"/>
              </a:lnSpc>
              <a:buNone/>
            </a:pPr>
            <a:r>
              <a:rPr lang="en-us" sz="1735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Начинаем с тестирования системы в целом, используя заглушки для недоступных модулей.</a:t>
            </a:r>
            <a:endParaRPr lang="en-us" sz="1735" cap="none"/>
          </a:p>
        </p:txBody>
      </p:sp>
      <p:sp>
        <p:nvSpPr>
          <p:cNvPr id="12" name="Shape 8"/>
          <p:cNvSpPr>
            <a:extLst>
              <a:ext uri="smNativeData">
                <pr:smNativeData xmlns:pr="smNativeData" xmlns="smNativeData" val="SMDATA_15_4NZLZhMAAAAlAAAAZQAAAA0AAAAAkAAAAEgAAACQAAAASAAAAAAAAAAAAAAAAAAAAAEAAABQAAAA/PuMCwcCEkAAAAAAAADwvwAAAAAAAOA/AAAAAAAA4D8AAAAAAADgPwAAAAAAAOA/AAAAAAAA4D8AAAAAAADgPwAAAAAAAOA/AAAAAAAA4D8CAAAAjAAAAAEAAAAAAAAA1rrd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rrdAP///wEAAAAAAAAAAAAAAAAAAAAAAAAAAAAAAAAAAAAAAAAAAAAAAAB/f38A5+bmA8zMzADAwP8Af39/AAAAAAAAAAAAAAAAAAAAAAAAAAAAIQAAABgAAAAUAAAAJB8AAAYcAADjIwAASxwAABAAAAAmAAAACAAAAP//////////"/>
              </a:ext>
            </a:extLst>
          </p:cNvSpPr>
          <p:nvPr/>
        </p:nvSpPr>
        <p:spPr>
          <a:xfrm>
            <a:off x="5062220" y="4555490"/>
            <a:ext cx="771525" cy="43815"/>
          </a:xfrm>
          <a:prstGeom prst="roundRect">
            <a:avLst>
              <a:gd name="adj" fmla="val 225099"/>
            </a:avLst>
          </a:prstGeom>
          <a:solidFill>
            <a:srgbClr val="D6BADD"/>
          </a:solidFill>
          <a:ln>
            <a:noFill/>
          </a:ln>
          <a:effectLst/>
        </p:spPr>
      </p:sp>
      <p:sp>
        <p:nvSpPr>
          <p:cNvPr id="13" name="Shape 9"/>
          <p:cNvSpPr>
            <a:extLst>
              <a:ext uri="smNativeData">
                <pr:smNativeData xmlns:pr="smNativeData" xmlns="smNativeData" val="SMDATA_15_4NZLZhMAAAAlAAAAZQAAAA0AAAAAkAAAAEgAAACQAAAASAAAAAAAAAAAAAAAAAAAAAEAAABQAAAAteBFX0Ga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BD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FxwAAKIaAAAkHwAArx0AABAAAAAmAAAACAAAAP//////////"/>
              </a:ext>
            </a:extLst>
          </p:cNvSpPr>
          <p:nvPr/>
        </p:nvSpPr>
        <p:spPr>
          <a:xfrm>
            <a:off x="4566285" y="4329430"/>
            <a:ext cx="495935" cy="495935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14" name="Text 10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XbGA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DR0AAOQaAAAuHgAAbh0AABAgAAAmAAAACAAAAP//////////"/>
              </a:ext>
            </a:extLst>
          </p:cNvSpPr>
          <p:nvPr/>
        </p:nvSpPr>
        <p:spPr>
          <a:xfrm>
            <a:off x="4722495" y="4371340"/>
            <a:ext cx="183515" cy="4127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60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2</a:t>
            </a:r>
            <a:endParaRPr lang="en-us" sz="2600" cap="none"/>
          </a:p>
        </p:txBody>
      </p:sp>
      <p:sp>
        <p:nvSpPr>
          <p:cNvPr id="15" name="Text 1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PgGA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iUAAO4aAAAENgAADB0AABAgAAAmAAAACAAAAP//////////"/>
              </a:ext>
            </a:extLst>
          </p:cNvSpPr>
          <p:nvPr/>
        </p:nvSpPr>
        <p:spPr>
          <a:xfrm>
            <a:off x="6026150" y="4377690"/>
            <a:ext cx="2754630" cy="3441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10"/>
              </a:lnSpc>
              <a:buNone/>
            </a:pPr>
            <a:r>
              <a:rPr lang="en-us" sz="216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Интеграция</a:t>
            </a:r>
            <a:endParaRPr lang="en-us" sz="2165" cap="none"/>
          </a:p>
        </p:txBody>
      </p:sp>
      <p:sp>
        <p:nvSpPr>
          <p:cNvPr id="16" name="Text 1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RBAH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iUAAN0dAADrVAAAMyIAABAAAAAmAAAACAAAAP//////////"/>
              </a:ext>
            </a:extLst>
          </p:cNvSpPr>
          <p:nvPr/>
        </p:nvSpPr>
        <p:spPr>
          <a:xfrm>
            <a:off x="6026150" y="4854575"/>
            <a:ext cx="7778115" cy="7048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75"/>
              </a:lnSpc>
              <a:buNone/>
            </a:pPr>
            <a:r>
              <a:rPr lang="en-us" sz="1735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Постепенно заменяем заглушки реальными модулями, проверяя их взаимодействие.</a:t>
            </a:r>
            <a:endParaRPr lang="en-us" sz="1735" cap="none"/>
          </a:p>
        </p:txBody>
      </p:sp>
      <p:sp>
        <p:nvSpPr>
          <p:cNvPr id="17" name="Shape 13"/>
          <p:cNvSpPr>
            <a:extLst>
              <a:ext uri="smNativeData">
                <pr:smNativeData xmlns:pr="smNativeData" xmlns="smNativeData" val="SMDATA_15_4NZLZhMAAAAlAAAAZQAAAA0AAAAAkAAAAEgAAACQAAAASAAAAAAAAAAAAAAAAAAAAAEAAABQAAAA/PuMCwcCEkAAAAAAAADwvwAAAAAAAOA/AAAAAAAA4D8AAAAAAADgPwAAAAAAAOA/AAAAAAAA4D8AAAAAAADgPwAAAAAAAOA/AAAAAAAA4D8CAAAAjAAAAAEAAAAAAAAA1rrd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B1bm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rrdAP///wEAAAAAAAAAAAAAAAAAAAAAAAAAAAAAAAAAAAAAAAAAAAAAAAB/f38A5+bmA8zMzADAwP8Af39/AAAAAAAAAAAAAAAAAAAAAAAAAAAAIQAAABgAAAAUAAAAJB8AAFsnAADjIwAAoScAABAAAAAmAAAACAAAAP//////////"/>
              </a:ext>
            </a:extLst>
          </p:cNvSpPr>
          <p:nvPr/>
        </p:nvSpPr>
        <p:spPr>
          <a:xfrm>
            <a:off x="5062220" y="6397625"/>
            <a:ext cx="771525" cy="44450"/>
          </a:xfrm>
          <a:prstGeom prst="roundRect">
            <a:avLst>
              <a:gd name="adj" fmla="val 225099"/>
            </a:avLst>
          </a:prstGeom>
          <a:solidFill>
            <a:srgbClr val="D6BADD"/>
          </a:solidFill>
          <a:ln>
            <a:noFill/>
          </a:ln>
          <a:effectLst/>
        </p:spPr>
      </p:sp>
      <p:sp>
        <p:nvSpPr>
          <p:cNvPr id="18" name="Shape 14"/>
          <p:cNvSpPr>
            <a:extLst>
              <a:ext uri="smNativeData">
                <pr:smNativeData xmlns:pr="smNativeData" xmlns="smNativeData" val="SMDATA_15_4NZLZhMAAAAlAAAAZQAAAA0AAAAAkAAAAEgAAACQAAAASAAAAAAAAAAAAAAAAAAAAAEAAABQAAAAteBFX0Ga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lBN0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FxwAAPglAAAkHwAABSkAABAAAAAmAAAACAAAAP//////////"/>
              </a:ext>
            </a:extLst>
          </p:cNvSpPr>
          <p:nvPr/>
        </p:nvSpPr>
        <p:spPr>
          <a:xfrm>
            <a:off x="4566285" y="6172200"/>
            <a:ext cx="495935" cy="495935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19" name="Text 15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5iA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DR0AADkmAAAuHgAAxCgAABAgAAAmAAAACAAAAP//////////"/>
              </a:ext>
            </a:extLst>
          </p:cNvSpPr>
          <p:nvPr/>
        </p:nvSpPr>
        <p:spPr>
          <a:xfrm>
            <a:off x="4722495" y="6213475"/>
            <a:ext cx="183515" cy="4133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60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3</a:t>
            </a:r>
            <a:endParaRPr lang="en-us" sz="2600" cap="none"/>
          </a:p>
        </p:txBody>
      </p:sp>
      <p:sp>
        <p:nvSpPr>
          <p:cNvPr id="20" name="Text 16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B1bm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iUAAEQmAAAENgAAYigAABAgAAAmAAAACAAAAP//////////"/>
              </a:ext>
            </a:extLst>
          </p:cNvSpPr>
          <p:nvPr/>
        </p:nvSpPr>
        <p:spPr>
          <a:xfrm>
            <a:off x="6026150" y="6220460"/>
            <a:ext cx="2754630" cy="3441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10"/>
              </a:lnSpc>
              <a:buNone/>
            </a:pPr>
            <a:r>
              <a:rPr lang="en-us" sz="216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Модуль</a:t>
            </a:r>
            <a:endParaRPr lang="en-us" sz="2165" cap="none"/>
          </a:p>
        </p:txBody>
      </p:sp>
      <p:sp>
        <p:nvSpPr>
          <p:cNvPr id="21" name="Text 17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B1bm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iUAADIpAADrVAAAiC0AABAAAAAmAAAACAAAAP//////////"/>
              </a:ext>
            </a:extLst>
          </p:cNvSpPr>
          <p:nvPr/>
        </p:nvSpPr>
        <p:spPr>
          <a:xfrm>
            <a:off x="6026150" y="6696710"/>
            <a:ext cx="7778115" cy="7048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75"/>
              </a:lnSpc>
              <a:buNone/>
            </a:pPr>
            <a:r>
              <a:rPr lang="en-us" sz="1735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На последнем этапе тестируем отдельные модули, убеждаясь в их корректной работе.</a:t>
            </a:r>
            <a:endParaRPr lang="en-us" sz="1735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 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wW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OUKAACOSwAAcBMAABAAAAAmAAAACAAAAP//////////"/>
              </a:ext>
            </a:extLst>
          </p:cNvSpPr>
          <p:nvPr/>
        </p:nvSpPr>
        <p:spPr>
          <a:xfrm>
            <a:off x="2348230" y="1771015"/>
            <a:ext cx="9933940" cy="13887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Преимущества восходящего тестирования</a:t>
            </a:r>
            <a:endParaRPr lang="en-us" sz="4370" cap="none"/>
          </a:p>
        </p:txBody>
      </p:sp>
      <p:sp>
        <p:nvSpPr>
          <p:cNvPr id="4" name="Shape 2"/>
          <p:cNvSpPr>
            <a:extLst>
              <a:ext uri="smNativeData">
                <pr:smNativeData xmlns:pr="smNativeData" xmlns="smNativeData" val="SMDATA_15_4NZLZhMAAAAlAAAAZQAAAA0AAAAAkAAAAEgAAACQAAAASAAAAAAAAAAAAAAAAAAAAAEAAABQAAAAmpmZmZmZ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M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cg4AAD0XAACGEQAAUBoAABAAAAAmAAAACAAAAP//////////"/>
              </a:ext>
            </a:extLst>
          </p:cNvSpPr>
          <p:nvPr/>
        </p:nvSpPr>
        <p:spPr>
          <a:xfrm>
            <a:off x="2348230" y="3777615"/>
            <a:ext cx="500380" cy="499745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5" name="Text 3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Picx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ag8AAH8XAACOEAAADxoAABAgAAAmAAAACAAAAP//////////"/>
              </a:ext>
            </a:extLst>
          </p:cNvSpPr>
          <p:nvPr/>
        </p:nvSpPr>
        <p:spPr>
          <a:xfrm>
            <a:off x="2505710" y="3819525"/>
            <a:ext cx="18542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1</a:t>
            </a:r>
            <a:endParaRPr lang="en-us" sz="2620" cap="none"/>
          </a:p>
        </p:txBody>
      </p:sp>
      <p:sp>
        <p:nvSpPr>
          <p:cNvPr id="6" name="Text 4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Lucx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xIAALUXAADnIQAA+xsAABAAAAAmAAAACAAAAP//////////"/>
              </a:ext>
            </a:extLst>
          </p:cNvSpPr>
          <p:nvPr/>
        </p:nvSpPr>
        <p:spPr>
          <a:xfrm>
            <a:off x="3070225" y="3853815"/>
            <a:ext cx="244094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Последовательность</a:t>
            </a:r>
            <a:endParaRPr lang="en-us" sz="2185" cap="none"/>
          </a:p>
        </p:txBody>
      </p:sp>
      <p:sp>
        <p:nvSpPr>
          <p:cNvPr id="7" name="Text 5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b6cx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xIAAM0cAADnIQAAuycAABAAAAAmAAAACAAAAP//////////"/>
              </a:ext>
            </a:extLst>
          </p:cNvSpPr>
          <p:nvPr/>
        </p:nvSpPr>
        <p:spPr>
          <a:xfrm>
            <a:off x="3070225" y="4681855"/>
            <a:ext cx="2440940" cy="17767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Восходящий подход позволяет логически выстроить процесс тестирования от простого к сложному.</a:t>
            </a:r>
            <a:endParaRPr lang="en-us" cap="none"/>
          </a:p>
        </p:txBody>
      </p:sp>
      <p:sp>
        <p:nvSpPr>
          <p:cNvPr id="8" name="Shape 6"/>
          <p:cNvSpPr>
            <a:extLst>
              <a:ext uri="smNativeData">
                <pr:smNativeData xmlns:pr="smNativeData" xmlns="smNativeData" val="SMDATA_15_4NZLZhMAAAAlAAAAZQAAAA0AAAAAkAAAAEgAAACQAAAASAAAAAAAAAAAAAAAAAAAAAEAAABQAAAAmpmZmZmZ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UAdB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RSMAAD0XAABZJgAAUBoAABAAAAAmAAAACAAAAP//////////"/>
              </a:ext>
            </a:extLst>
          </p:cNvSpPr>
          <p:nvPr/>
        </p:nvSpPr>
        <p:spPr>
          <a:xfrm>
            <a:off x="5733415" y="3777615"/>
            <a:ext cx="500380" cy="499745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9" name="Text 7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oFdB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SQAAH8XAABhJQAADxoAABAgAAAmAAAACAAAAP//////////"/>
              </a:ext>
            </a:extLst>
          </p:cNvSpPr>
          <p:nvPr/>
        </p:nvSpPr>
        <p:spPr>
          <a:xfrm>
            <a:off x="5890895" y="3819525"/>
            <a:ext cx="18542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2</a:t>
            </a:r>
            <a:endParaRPr lang="en-us" sz="2620" cap="none"/>
          </a:p>
        </p:txBody>
      </p:sp>
      <p:sp>
        <p:nvSpPr>
          <p:cNvPr id="10" name="Text 8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Q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ticAALUXAAC6NgAA2BkAABAgAAAmAAAACAAAAP//////////"/>
              </a:ext>
            </a:extLst>
          </p:cNvSpPr>
          <p:nvPr/>
        </p:nvSpPr>
        <p:spPr>
          <a:xfrm>
            <a:off x="6455410" y="3853815"/>
            <a:ext cx="244094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Модульность</a:t>
            </a:r>
            <a:endParaRPr lang="en-us" sz="2185" cap="none"/>
          </a:p>
        </p:txBody>
      </p:sp>
      <p:sp>
        <p:nvSpPr>
          <p:cNvPr id="11" name="Text 9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MP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ticAAKoaAAC6NgAAmCUAABAAAAAmAAAACAAAAP//////////"/>
              </a:ext>
            </a:extLst>
          </p:cNvSpPr>
          <p:nvPr/>
        </p:nvSpPr>
        <p:spPr>
          <a:xfrm>
            <a:off x="6455410" y="4334510"/>
            <a:ext cx="2440940" cy="17767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Тестирование отдельных модулей помогает быстро выявлять и исправлять локальные проблемы.</a:t>
            </a:r>
            <a:endParaRPr lang="en-us" cap="none"/>
          </a:p>
        </p:txBody>
      </p:sp>
      <p:sp>
        <p:nvSpPr>
          <p:cNvPr id="12" name="Shape 10"/>
          <p:cNvSpPr>
            <a:extLst>
              <a:ext uri="smNativeData">
                <pr:smNativeData xmlns:pr="smNativeData" xmlns="smNativeData" val="SMDATA_15_4NZLZhMAAAAlAAAAZQAAAA0AAAAAkAAAAEgAAACQAAAASAAAAAAAAAAAAAAAAAAAAAEAAABQAAAAmpmZmZmZ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c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GDgAAD0XAAAsOwAAUBoAABAAAAAmAAAACAAAAP//////////"/>
              </a:ext>
            </a:extLst>
          </p:cNvSpPr>
          <p:nvPr/>
        </p:nvSpPr>
        <p:spPr>
          <a:xfrm>
            <a:off x="9118600" y="3777615"/>
            <a:ext cx="500380" cy="499745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13" name="Text 1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Y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DkAAH8XAAA0OgAADxoAABAgAAAmAAAACAAAAP//////////"/>
              </a:ext>
            </a:extLst>
          </p:cNvSpPr>
          <p:nvPr/>
        </p:nvSpPr>
        <p:spPr>
          <a:xfrm>
            <a:off x="9276080" y="3819525"/>
            <a:ext cx="18542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3</a:t>
            </a:r>
            <a:endParaRPr lang="en-us" sz="2620" cap="none"/>
          </a:p>
        </p:txBody>
      </p:sp>
      <p:sp>
        <p:nvSpPr>
          <p:cNvPr id="14" name="Text 1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sm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TwAALUXAACNSwAA2BkAABAgAAAmAAAACAAAAP//////////"/>
              </a:ext>
            </a:extLst>
          </p:cNvSpPr>
          <p:nvPr/>
        </p:nvSpPr>
        <p:spPr>
          <a:xfrm>
            <a:off x="9840595" y="3853815"/>
            <a:ext cx="244094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Независимость</a:t>
            </a:r>
            <a:endParaRPr lang="en-us" sz="2185" cap="none"/>
          </a:p>
        </p:txBody>
      </p:sp>
      <p:sp>
        <p:nvSpPr>
          <p:cNvPr id="15" name="Text 13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T07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TwAAKoaAACNSwAAaCMAABAAAAAmAAAACAAAAP//////////"/>
              </a:ext>
            </a:extLst>
          </p:cNvSpPr>
          <p:nvPr/>
        </p:nvSpPr>
        <p:spPr>
          <a:xfrm>
            <a:off x="9840595" y="4334510"/>
            <a:ext cx="2440940" cy="14211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Независимость модулей упрощает тестирование и ускоряет выявление ошибок.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EAAAAAAAAA////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rGy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E4MAACOSwAA2RQAABAAAAAmAAAACAAAAP//////////"/>
              </a:ext>
            </a:extLst>
          </p:cNvSpPr>
          <p:nvPr/>
        </p:nvSpPr>
        <p:spPr>
          <a:xfrm>
            <a:off x="2348230" y="2000250"/>
            <a:ext cx="9933940" cy="13887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Преимущества нисходящего тестирования</a:t>
            </a:r>
            <a:endParaRPr lang="en-us" sz="4370" cap="none"/>
          </a:p>
        </p:txBody>
      </p:sp>
      <p:sp>
        <p:nvSpPr>
          <p:cNvPr id="6" name="Shape 3"/>
          <p:cNvSpPr>
            <a:extLst>
              <a:ext uri="smNativeData">
                <pr:smNativeData xmlns:pr="smNativeData" xmlns="smNativeData" val="SMDATA_15_4NZLZhMAAAAlAAAAZQAAAA0AAAAAkAAAAEgAAACQAAAASAAAAAAAAAAAAAAAAAAAAAEAAABQAAAAmpmZmZmZ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AEJS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cg4AAPcXAACGEQAAChsAABAAAAAmAAAACAAAAP//////////"/>
              </a:ext>
            </a:extLst>
          </p:cNvSpPr>
          <p:nvPr/>
        </p:nvSpPr>
        <p:spPr>
          <a:xfrm>
            <a:off x="2348230" y="3895725"/>
            <a:ext cx="500380" cy="499745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7" name="Text 4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css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ag8AADkYAACOEAAAyRoAABAgAAAmAAAACAAAAP//////////"/>
              </a:ext>
            </a:extLst>
          </p:cNvSpPr>
          <p:nvPr/>
        </p:nvSpPr>
        <p:spPr>
          <a:xfrm>
            <a:off x="2505710" y="3937635"/>
            <a:ext cx="18542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1</a:t>
            </a:r>
            <a:endParaRPr lang="en-us" sz="2620" cap="none"/>
          </a:p>
        </p:txBody>
      </p:sp>
      <p:sp>
        <p:nvSpPr>
          <p:cNvPr id="8" name="Text 5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Q7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xIAAG8YAADnIQAAkhoAABAgAAAmAAAACAAAAP//////////"/>
              </a:ext>
            </a:extLst>
          </p:cNvSpPr>
          <p:nvPr/>
        </p:nvSpPr>
        <p:spPr>
          <a:xfrm>
            <a:off x="3070225" y="3971925"/>
            <a:ext cx="244094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Целостность</a:t>
            </a:r>
            <a:endParaRPr lang="en-us" sz="2185" cap="none"/>
          </a:p>
        </p:txBody>
      </p:sp>
      <p:sp>
        <p:nvSpPr>
          <p:cNvPr id="9" name="Text 6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VF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xIAAGQbAADnIQAAIiQAABAAAAAmAAAACAAAAP//////////"/>
              </a:ext>
            </a:extLst>
          </p:cNvSpPr>
          <p:nvPr/>
        </p:nvSpPr>
        <p:spPr>
          <a:xfrm>
            <a:off x="3070225" y="4452620"/>
            <a:ext cx="2440940" cy="14211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Нисходящий подход позволяет получить представление о системе в целом на ранних этапах.</a:t>
            </a:r>
            <a:endParaRPr lang="en-us" cap="none"/>
          </a:p>
        </p:txBody>
      </p:sp>
      <p:sp>
        <p:nvSpPr>
          <p:cNvPr id="10" name="Shape 7"/>
          <p:cNvSpPr>
            <a:extLst>
              <a:ext uri="smNativeData">
                <pr:smNativeData xmlns:pr="smNativeData" xmlns="smNativeData" val="SMDATA_15_4NZLZhMAAAAlAAAAZQAAAA0AAAAAkAAAAEgAAACQAAAASAAAAAAAAAAAAAAAAAAAAAEAAABQAAAAmpmZmZmZ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Q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RSMAAPcXAABZJgAAChsAABAAAAAmAAAACAAAAP//////////"/>
              </a:ext>
            </a:extLst>
          </p:cNvSpPr>
          <p:nvPr/>
        </p:nvSpPr>
        <p:spPr>
          <a:xfrm>
            <a:off x="5733415" y="3895725"/>
            <a:ext cx="500380" cy="499745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11" name="Text 8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TfE7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SQAADkYAABhJQAAyRoAABAgAAAmAAAACAAAAP//////////"/>
              </a:ext>
            </a:extLst>
          </p:cNvSpPr>
          <p:nvPr/>
        </p:nvSpPr>
        <p:spPr>
          <a:xfrm>
            <a:off x="5890895" y="3937635"/>
            <a:ext cx="18542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2</a:t>
            </a:r>
            <a:endParaRPr lang="en-us" sz="2620" cap="none"/>
          </a:p>
        </p:txBody>
      </p:sp>
      <p:sp>
        <p:nvSpPr>
          <p:cNvPr id="12" name="Text 9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XHBe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ticAAG8YAAC6NgAAkhoAABAgAAAmAAAACAAAAP//////////"/>
              </a:ext>
            </a:extLst>
          </p:cNvSpPr>
          <p:nvPr/>
        </p:nvSpPr>
        <p:spPr>
          <a:xfrm>
            <a:off x="6455410" y="3971925"/>
            <a:ext cx="244094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Приоритезация</a:t>
            </a:r>
            <a:endParaRPr lang="en-us" sz="2185" cap="none"/>
          </a:p>
        </p:txBody>
      </p:sp>
      <p:sp>
        <p:nvSpPr>
          <p:cNvPr id="13" name="Text 10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C1AL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ticAAGQbAAC6NgAAUiYAABAAAAAmAAAACAAAAP//////////"/>
              </a:ext>
            </a:extLst>
          </p:cNvSpPr>
          <p:nvPr/>
        </p:nvSpPr>
        <p:spPr>
          <a:xfrm>
            <a:off x="6455410" y="4452620"/>
            <a:ext cx="2440940" cy="17767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Начиная с самых важных компонентов, можно сосредоточиться на критически значимых частях системы.</a:t>
            </a:r>
            <a:endParaRPr lang="en-us" cap="none"/>
          </a:p>
        </p:txBody>
      </p:sp>
      <p:sp>
        <p:nvSpPr>
          <p:cNvPr id="14" name="Shape 11"/>
          <p:cNvSpPr>
            <a:extLst>
              <a:ext uri="smNativeData">
                <pr:smNativeData xmlns:pr="smNativeData" xmlns="smNativeData" val="SMDATA_15_4NZLZhMAAAAlAAAAZQAAAA0AAAAAkAAAAEgAAACQAAAASAAAAAAAAAAAAAAAAAAAAAEAAABQAAAAmpmZmZmZ2T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GDgAAPcXAAAsOwAAChsAABAAAAAmAAAACAAAAP//////////"/>
              </a:ext>
            </a:extLst>
          </p:cNvSpPr>
          <p:nvPr/>
        </p:nvSpPr>
        <p:spPr>
          <a:xfrm>
            <a:off x="9118600" y="3895725"/>
            <a:ext cx="500380" cy="499745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15" name="Text 1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Rhcm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EDkAADkYAAA0OgAAyRoAABAgAAAmAAAACAAAAP//////////"/>
              </a:ext>
            </a:extLst>
          </p:cNvSpPr>
          <p:nvPr/>
        </p:nvSpPr>
        <p:spPr>
          <a:xfrm>
            <a:off x="9276080" y="3937635"/>
            <a:ext cx="185420" cy="416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0" b="1" cap="none" spc="-8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3</a:t>
            </a:r>
            <a:endParaRPr lang="en-us" sz="2620" cap="none"/>
          </a:p>
        </p:txBody>
      </p:sp>
      <p:sp>
        <p:nvSpPr>
          <p:cNvPr id="16" name="Text 13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TwAAG8YAACNSwAAkhoAABAgAAAmAAAACAAAAP//////////"/>
              </a:ext>
            </a:extLst>
          </p:cNvSpPr>
          <p:nvPr/>
        </p:nvSpPr>
        <p:spPr>
          <a:xfrm>
            <a:off x="9840595" y="3971925"/>
            <a:ext cx="244094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Взаимодействие</a:t>
            </a:r>
            <a:endParaRPr lang="en-us" sz="2185" cap="none"/>
          </a:p>
        </p:txBody>
      </p:sp>
      <p:sp>
        <p:nvSpPr>
          <p:cNvPr id="17" name="Text 14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TwAAGQbAACNSwAAUiYAABAAAAAmAAAACAAAAP//////////"/>
              </a:ext>
            </a:extLst>
          </p:cNvSpPr>
          <p:nvPr/>
        </p:nvSpPr>
        <p:spPr>
          <a:xfrm>
            <a:off x="9840595" y="4452620"/>
            <a:ext cx="2440940" cy="17767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Тестирование взаимодействия между модулями помогает выявить интеграционные проблемы.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 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IALAACOSwAACxQAABAAAAAmAAAACAAAAP//////////"/>
              </a:ext>
            </a:extLst>
          </p:cNvSpPr>
          <p:nvPr/>
        </p:nvSpPr>
        <p:spPr>
          <a:xfrm>
            <a:off x="2348230" y="1869440"/>
            <a:ext cx="9933940" cy="13887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Сравнение восходящего и нисходящего тестирования</a:t>
            </a:r>
            <a:endParaRPr lang="en-us" sz="4370" cap="none"/>
          </a:p>
        </p:txBody>
      </p:sp>
      <p:sp>
        <p:nvSpPr>
          <p:cNvPr id="4" name="Text 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HYXAACIHwAAmRkAABAgAAAmAAAACAAAAP//////////"/>
              </a:ext>
            </a:extLst>
          </p:cNvSpPr>
          <p:nvPr/>
        </p:nvSpPr>
        <p:spPr>
          <a:xfrm>
            <a:off x="2348230" y="3813810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Восходящее</a:t>
            </a:r>
            <a:endParaRPr lang="en-us" sz="2185" cap="none"/>
          </a:p>
        </p:txBody>
      </p:sp>
      <p:sp>
        <p:nvSpPr>
          <p:cNvPr id="5" name="Text 3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0RwN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PYaAACXIAAAtSMAABAAAAAmAAAACAAAAP//////////"/>
              </a:ext>
            </a:extLst>
          </p:cNvSpPr>
          <p:nvPr/>
        </p:nvSpPr>
        <p:spPr>
          <a:xfrm>
            <a:off x="2348230" y="4382770"/>
            <a:ext cx="2949575" cy="14217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Фокус на отдельных модулях, логичная последовательность, быстрое выявление локальных ошибок.</a:t>
            </a:r>
            <a:endParaRPr lang="en-us" cap="none"/>
          </a:p>
        </p:txBody>
      </p:sp>
      <p:sp>
        <p:nvSpPr>
          <p:cNvPr id="6" name="Text 4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F/sN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+SMAAHYXAAAPNQAAmRkAABAgAAAmAAAACAAAAP//////////"/>
              </a:ext>
            </a:extLst>
          </p:cNvSpPr>
          <p:nvPr/>
        </p:nvSpPr>
        <p:spPr>
          <a:xfrm>
            <a:off x="5847715" y="3813810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Нисходящее</a:t>
            </a:r>
            <a:endParaRPr lang="en-us" sz="2185" cap="none"/>
          </a:p>
        </p:txBody>
      </p:sp>
      <p:sp>
        <p:nvSpPr>
          <p:cNvPr id="7" name="Text 5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DXBJ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+SMAAPYaAAAdNgAA5SUAABAAAAAmAAAACAAAAP//////////"/>
              </a:ext>
            </a:extLst>
          </p:cNvSpPr>
          <p:nvPr/>
        </p:nvSpPr>
        <p:spPr>
          <a:xfrm>
            <a:off x="5847715" y="4382770"/>
            <a:ext cx="2948940" cy="17773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Представление о системе в целом, приоритезация критических компонентов, выявление интеграционных проблем.</a:t>
            </a:r>
            <a:endParaRPr lang="en-us" cap="none"/>
          </a:p>
        </p:txBody>
      </p:sp>
      <p:sp>
        <p:nvSpPr>
          <p:cNvPr id="8" name="Text 6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65x1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fzkAAHYXAACVSgAAmRkAABAgAAAmAAAACAAAAP//////////"/>
              </a:ext>
            </a:extLst>
          </p:cNvSpPr>
          <p:nvPr/>
        </p:nvSpPr>
        <p:spPr>
          <a:xfrm>
            <a:off x="9346565" y="3813810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Комбинация</a:t>
            </a:r>
            <a:endParaRPr lang="en-us" sz="2185" cap="none"/>
          </a:p>
        </p:txBody>
      </p:sp>
      <p:sp>
        <p:nvSpPr>
          <p:cNvPr id="9" name="Text 7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ACGf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fzkAAPYaAACjSwAAtSMAABAAAAAmAAAACAAAAP//////////"/>
              </a:ext>
            </a:extLst>
          </p:cNvSpPr>
          <p:nvPr/>
        </p:nvSpPr>
        <p:spPr>
          <a:xfrm>
            <a:off x="9346565" y="4382770"/>
            <a:ext cx="2948940" cy="14217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Для наиболее эффективного процесса тестирования рекомендуется использовать сочетание обоих подходов.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 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DsIAACOSwAACxUAABAAAAAmAAAACAAAAP//////////"/>
              </a:ext>
            </a:extLst>
          </p:cNvSpPr>
          <p:nvPr/>
        </p:nvSpPr>
        <p:spPr>
          <a:xfrm>
            <a:off x="2348230" y="1337945"/>
            <a:ext cx="9933940" cy="2082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Практические советы по внедрению интеграционного тестирования</a:t>
            </a:r>
            <a:endParaRPr lang="en-us" sz="4370" cap="none"/>
          </a:p>
        </p:txBody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3pGb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HIOAADHFwAA3REAADIb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348230" y="3865245"/>
            <a:ext cx="555625" cy="5556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2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GXzR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I8cAACIHwAAsh4AABAgAAAmAAAACAAAAP//////////"/>
              </a:ext>
            </a:extLst>
          </p:cNvSpPr>
          <p:nvPr/>
        </p:nvSpPr>
        <p:spPr>
          <a:xfrm>
            <a:off x="2348230" y="464248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Создать план</a:t>
            </a:r>
            <a:endParaRPr lang="en-us" sz="2185" cap="none"/>
          </a:p>
        </p:txBody>
      </p:sp>
      <p:sp>
        <p:nvSpPr>
          <p:cNvPr id="6" name="Text 3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uKHm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IQfAABzIQAAEyYAABAAAAAmAAAACAAAAP//////////"/>
              </a:ext>
            </a:extLst>
          </p:cNvSpPr>
          <p:nvPr/>
        </p:nvSpPr>
        <p:spPr>
          <a:xfrm>
            <a:off x="2348230" y="5123180"/>
            <a:ext cx="3089275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Разработать стратегию интеграционного тестирования с учётом специфики проекта.</a:t>
            </a:r>
            <a:endParaRPr lang="en-us" cap="none"/>
          </a:p>
        </p:txBody>
      </p:sp>
      <p:pic>
        <p:nvPicPr>
          <p:cNvPr id="7" name="Image 2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L8EsE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AjAADHFwAA6iYAADIb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5770880" y="3865245"/>
            <a:ext cx="554990" cy="5556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Text 4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L1MR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gCMAAI8cAACANgAA1SAAABAAAAAmAAAACAAAAP//////////"/>
              </a:ext>
            </a:extLst>
          </p:cNvSpPr>
          <p:nvPr/>
        </p:nvSpPr>
        <p:spPr>
          <a:xfrm>
            <a:off x="5770880" y="4642485"/>
            <a:ext cx="308864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Использовать инструменты</a:t>
            </a:r>
            <a:endParaRPr lang="en-us" sz="2185" cap="none"/>
          </a:p>
        </p:txBody>
      </p:sp>
      <p:sp>
        <p:nvSpPr>
          <p:cNvPr id="9" name="Text 5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RFd2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gCMAAKchAACANgAAZSoAABAAAAAmAAAACAAAAP//////////"/>
              </a:ext>
            </a:extLst>
          </p:cNvSpPr>
          <p:nvPr/>
        </p:nvSpPr>
        <p:spPr>
          <a:xfrm>
            <a:off x="5770880" y="5470525"/>
            <a:ext cx="3088640" cy="14211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Применять автоматизированные инструменты для упрощения процесса тестирования.</a:t>
            </a:r>
            <a:endParaRPr lang="en-us" cap="none"/>
          </a:p>
        </p:txBody>
      </p:sp>
      <p:pic>
        <p:nvPicPr>
          <p:cNvPr id="10" name="Image 3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g4IOk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04AADHFwAA+DsAADIbAAAQAAAAJgAAAAgAAAD//////////w==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9192895" y="3865245"/>
            <a:ext cx="555625" cy="5556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" name="Text 6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U1K4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jTgAAI8cAACjSQAAsh4AABAgAAAmAAAACAAAAP//////////"/>
              </a:ext>
            </a:extLst>
          </p:cNvSpPr>
          <p:nvPr/>
        </p:nvSpPr>
        <p:spPr>
          <a:xfrm>
            <a:off x="9192895" y="464248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Вовлечь команду</a:t>
            </a:r>
            <a:endParaRPr lang="en-us" sz="2185" cap="none"/>
          </a:p>
        </p:txBody>
      </p:sp>
      <p:sp>
        <p:nvSpPr>
          <p:cNvPr id="12" name="Text 7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OhVk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jTgAAIQfAACOSwAAEyYAABAAAAAmAAAACAAAAP//////////"/>
              </a:ext>
            </a:extLst>
          </p:cNvSpPr>
          <p:nvPr/>
        </p:nvSpPr>
        <p:spPr>
          <a:xfrm>
            <a:off x="9192895" y="5123180"/>
            <a:ext cx="3089275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Обеспечить вовлечённость и координацию всех участников процесса разработки.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4NZL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E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 1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g4AADMKAABDSgAAeA4AABAgAAAmAAAACAAAAP//////////"/>
              </a:ext>
            </a:extLst>
          </p:cNvSpPr>
          <p:nvPr/>
        </p:nvSpPr>
        <p:spPr>
          <a:xfrm>
            <a:off x="2348230" y="1657985"/>
            <a:ext cx="9723755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b="1" cap="none" spc="-9">
                <a:solidFill>
                  <a:srgbClr val="000000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Заключение и ключевые выводы</a:t>
            </a:r>
            <a:endParaRPr lang="en-us" sz="4370" cap="none"/>
          </a:p>
        </p:txBody>
      </p:sp>
      <p:sp>
        <p:nvSpPr>
          <p:cNvPr id="4" name="Shape 2"/>
          <p:cNvSpPr>
            <a:extLst>
              <a:ext uri="smNativeData">
                <pr:smNativeData xmlns:pr="smNativeData" xmlns="smNativeData" val="SMDATA_15_4NZLZhMAAAAlAAAAZQAAAA0AAAAAkAAAAEgAAACQAAAASAAAAAAAAAAAAAAAAAAAAAEAAABQAAAArP9zmC8vsD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cg4AADQRAADnIQAAbSgAABAAAAAmAAAACAAAAP//////////"/>
              </a:ext>
            </a:extLst>
          </p:cNvSpPr>
          <p:nvPr/>
        </p:nvSpPr>
        <p:spPr>
          <a:xfrm>
            <a:off x="2348230" y="2796540"/>
            <a:ext cx="3162935" cy="3775075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5" name="Text 3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3A8AAJ4SAAB9IAAABhkAABAAAAAmAAAACAAAAP//////////"/>
              </a:ext>
            </a:extLst>
          </p:cNvSpPr>
          <p:nvPr/>
        </p:nvSpPr>
        <p:spPr>
          <a:xfrm>
            <a:off x="2578100" y="3026410"/>
            <a:ext cx="2703195" cy="1041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Важность интеграционного тестирования</a:t>
            </a:r>
            <a:endParaRPr lang="en-us" sz="2185" cap="none"/>
          </a:p>
        </p:txBody>
      </p:sp>
      <p:sp>
        <p:nvSpPr>
          <p:cNvPr id="6" name="Text 4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3A8AANgZAAB9IAAAxyQAABAAAAAmAAAACAAAAP//////////"/>
              </a:ext>
            </a:extLst>
          </p:cNvSpPr>
          <p:nvPr/>
        </p:nvSpPr>
        <p:spPr>
          <a:xfrm>
            <a:off x="2578100" y="4201160"/>
            <a:ext cx="2703195" cy="17773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Интеграционное тестирование критично для обеспечения надёжности и качества программного обеспечения.</a:t>
            </a:r>
            <a:endParaRPr lang="en-us" cap="none"/>
          </a:p>
        </p:txBody>
      </p:sp>
      <p:sp>
        <p:nvSpPr>
          <p:cNvPr id="7" name="Shape 5"/>
          <p:cNvSpPr>
            <a:extLst>
              <a:ext uri="smNativeData">
                <pr:smNativeData xmlns:pr="smNativeData" xmlns="smNativeData" val="SMDATA_15_4NZLZhMAAAAlAAAAZQAAAA0AAAAAkAAAAEgAAACQAAAASAAAAAAAAAAAAAAAAAAAAAEAAABQAAAArP9zmC8vsD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RSMAADQRAAC6NgAAbSgAABAAAAAmAAAACAAAAP//////////"/>
              </a:ext>
            </a:extLst>
          </p:cNvSpPr>
          <p:nvPr/>
        </p:nvSpPr>
        <p:spPr>
          <a:xfrm>
            <a:off x="5733415" y="2796540"/>
            <a:ext cx="3162935" cy="3775075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8" name="Text 6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yQAAJ4SAABQNQAABhkAABAAAAAmAAAACAAAAP//////////"/>
              </a:ext>
            </a:extLst>
          </p:cNvSpPr>
          <p:nvPr/>
        </p:nvSpPr>
        <p:spPr>
          <a:xfrm>
            <a:off x="5963285" y="3026410"/>
            <a:ext cx="2703195" cy="1041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Восходящий и нисходящий подходы</a:t>
            </a:r>
            <a:endParaRPr lang="en-us" sz="2185" cap="none"/>
          </a:p>
        </p:txBody>
      </p:sp>
      <p:sp>
        <p:nvSpPr>
          <p:cNvPr id="9" name="Text 7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yQAANgZAABQNQAAlyIAABAAAAAmAAAACAAAAP//////////"/>
              </a:ext>
            </a:extLst>
          </p:cNvSpPr>
          <p:nvPr/>
        </p:nvSpPr>
        <p:spPr>
          <a:xfrm>
            <a:off x="5963285" y="4201160"/>
            <a:ext cx="2703195" cy="14217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 spc="-7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Оба подхода имеют свои преимущества, их сочетание позволяет добиться наилучших результатов.</a:t>
            </a:r>
            <a:endParaRPr lang="en-us" cap="none"/>
          </a:p>
        </p:txBody>
      </p:sp>
      <p:sp>
        <p:nvSpPr>
          <p:cNvPr id="10" name="Shape 8"/>
          <p:cNvSpPr>
            <a:extLst>
              <a:ext uri="smNativeData">
                <pr:smNativeData xmlns:pr="smNativeData" xmlns="smNativeData" val="SMDATA_15_4NZLZhMAAAAlAAAAZQAAAA0AAAAAkAAAAEgAAACQAAAASAAAAAAAAAAAAAAAAAAAAAEAAABQAAAArP9zmC8vsD8AAAAAAADwvwAAAAAAAOA/AAAAAAAA4D8AAAAAAADgPwAAAAAAAOA/AAAAAAAA4D8AAAAAAADgPwAAAAAAAOA/AAAAAAAA4D8CAAAAjAAAAAEAAAAAAAAA8NT3AP///wgAAAAAAAAAAAAAAAAAAAAAAAAAAAAAAAAAAAAAeAAAAAEAAABAAAAAAAAAAAAAAABaAAAAAAAAAAAAAAAAAAAAAAAAAAAAAAAAAAAAAAAAAAAAAAAAAAAAAAAAAAAAAAAAAAAAAAAAAAAAAAAAAAAAAAAAAAAAAAAAAAAAFAAAADwAAAABAAAAAAAAANa63Q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NT3AP///wEAAAAAAAAAAAAAAAAAAAAAAAAAAAAAAAAAAAAAAAAAANa63QB/f38A5+bmA8zMzADAwP8Af39/AAAAAAAAAAAAAAAAAAAAAAAAAAAAIQAAABgAAAAUAAAAGDgAADQRAACNSwAAbSgAABAAAAAmAAAACAAAAP//////////"/>
              </a:ext>
            </a:extLst>
          </p:cNvSpPr>
          <p:nvPr/>
        </p:nvSpPr>
        <p:spPr>
          <a:xfrm>
            <a:off x="9118600" y="2796540"/>
            <a:ext cx="3162935" cy="3775075"/>
          </a:xfrm>
          <a:prstGeom prst="roundRect">
            <a:avLst>
              <a:gd name="adj" fmla="val 3161"/>
            </a:avLst>
          </a:prstGeom>
          <a:solidFill>
            <a:srgbClr val="F0D4F7"/>
          </a:solidFill>
          <a:ln w="7620" cap="flat" cmpd="sng" algn="ctr">
            <a:solidFill>
              <a:srgbClr val="D6BADD"/>
            </a:solidFill>
            <a:prstDash val="solid"/>
            <a:headEnd type="none"/>
            <a:tailEnd type="none"/>
          </a:ln>
          <a:effectLst/>
        </p:spPr>
      </p:sp>
      <p:sp>
        <p:nvSpPr>
          <p:cNvPr id="11" name="Text 9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0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gjkAAJ4SAAAjSgAA5BYAABAAAAAmAAAACAAAAP//////////"/>
              </a:ext>
            </a:extLst>
          </p:cNvSpPr>
          <p:nvPr/>
        </p:nvSpPr>
        <p:spPr>
          <a:xfrm>
            <a:off x="9348470" y="3026410"/>
            <a:ext cx="2703195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b="1" cap="none" spc="-6">
                <a:solidFill>
                  <a:srgbClr val="272525"/>
                </a:solidFill>
                <a:latin typeface="adonis-web" pitchFamily="0" charset="0"/>
                <a:ea typeface="adonis-web" pitchFamily="0" charset="0"/>
                <a:cs typeface="adonis-web" pitchFamily="0" charset="0"/>
              </a:rPr>
              <a:t>Практические рекомендации</a:t>
            </a:r>
            <a:endParaRPr lang="en-us" sz="2185" cap="none"/>
          </a:p>
        </p:txBody>
      </p:sp>
      <p:sp>
        <p:nvSpPr>
          <p:cNvPr id="12" name="Text 10"/>
          <p:cNvSpPr>
            <a:extLst>
              <a:ext uri="smNativeData">
                <pr:smNativeData xmlns:pr="smNativeData" xmlns="smNativeData" val="SMDATA_15_4NZL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0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gjkAALUXAAAjSgAAAycAAAAAAAAmAAAACAAAAP//////////"/>
              </a:ext>
            </a:extLst>
          </p:cNvSpPr>
          <p:nvPr/>
        </p:nvSpPr>
        <p:spPr>
          <a:xfrm>
            <a:off x="9348470" y="3853815"/>
            <a:ext cx="2703195" cy="24879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  <a:defRPr sz="1600" cap="none"/>
            </a:pPr>
            <a:r>
              <a:rPr lang="en-us" cap="none" spc="-6">
                <a:solidFill>
                  <a:srgbClr val="272525"/>
                </a:solidFill>
                <a:latin typeface="Source Sans Pro" pitchFamily="1" charset="0"/>
                <a:ea typeface="Source Sans Pro" pitchFamily="1" charset="0"/>
                <a:cs typeface="Source Sans Pro" pitchFamily="1" charset="0"/>
              </a:rPr>
              <a:t>Тщательное планирование, использование инструментов и вовлечение команды - ключ к успешному внедрению интеграционного тестирования.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keywords/>
  <dc:description/>
  <cp:lastModifiedBy>darlix</cp:lastModifiedBy>
  <cp:revision>0</cp:revision>
  <dcterms:created xsi:type="dcterms:W3CDTF">2024-05-20T19:33:54Z</dcterms:created>
  <dcterms:modified xsi:type="dcterms:W3CDTF">2024-05-20T23:04:00Z</dcterms:modified>
</cp:coreProperties>
</file>